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6" r:id="rId3"/>
    <p:sldId id="274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72" r:id="rId16"/>
    <p:sldId id="275" r:id="rId17"/>
    <p:sldId id="268" r:id="rId18"/>
    <p:sldId id="271" r:id="rId19"/>
    <p:sldId id="269" r:id="rId20"/>
    <p:sldId id="273" r:id="rId21"/>
    <p:sldId id="27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7598" autoAdjust="0"/>
  </p:normalViewPr>
  <p:slideViewPr>
    <p:cSldViewPr snapToGrid="0">
      <p:cViewPr varScale="1">
        <p:scale>
          <a:sx n="52" d="100"/>
          <a:sy n="52" d="100"/>
        </p:scale>
        <p:origin x="1228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7CFFC5-07B1-41CB-A56E-270F5E260C53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9CC541-2DCA-41A8-9AFD-279C455DEA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342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This, when combined with the slide below, doesn’t make sense</a:t>
            </a:r>
          </a:p>
          <a:p>
            <a:r>
              <a:rPr lang="en-US" dirty="0"/>
              <a:t>Need to check this out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9CC541-2DCA-41A8-9AFD-279C455DEA1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808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9CC541-2DCA-41A8-9AFD-279C455DEA1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14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8889C-DB5E-4E90-9802-FBCF5BE273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7CC1BA-66C3-4BCF-8790-921C097D3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24AC1-E6AB-46C2-9209-72DFB1663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44E68-88B8-4859-9237-A9D6505BF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A9423-ADD3-409D-A68B-96D639E76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72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C39A4-9E78-43CD-B1F3-FC5FC6E99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BD6B07-A037-4DBB-A76F-7C8FBA1E03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132F1-39DA-4CF7-90EE-F5087FCEA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0A600-11A2-47A9-86FE-043213674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ACD32-C772-4737-AAFD-A8B95E36A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21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2CD1DD-EFE6-45D4-8E8B-E9F3F06045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62A221-9583-4E2D-8D24-E6A18EC7A4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9C0E6-C83B-455B-9922-47363E4BC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38C3C-22FF-4D01-9D2A-EBACA8181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95FF8-9FAD-4CB7-BE3A-70D153EBF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159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626D4-418A-47DE-A5BB-776580BD8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39BFE-E6FF-49B2-B71F-35657F951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02BBE-3495-403A-B8A2-F713EC6ED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787E5-B35C-41DC-A479-C06BA7E5C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50071-F9EA-4F56-8D9D-5B3859ACB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767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254B4-37F4-4BBA-ADBA-63F890B59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9C8B29-74D7-4325-BD71-B4E8EF6A7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2BC0E-E4FF-435C-9682-9069367FE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886A3D-29F3-463F-9739-DDCF6FE2A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A90CF-9915-4E8A-A38A-76FCFE2C0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834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2CE98-8785-48F9-8AC7-00B928DB8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211E0-32DA-4803-BCE3-310E7E73E7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66FF26-EEE7-4EA5-AB66-E249B2F6B5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F7F499-9835-4207-AE42-8D9EDEA13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9EC686-624A-4A96-9FEC-E0A043B4D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620C7B-F23D-4E5F-9200-BAFB1A439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6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D6AEB-7455-4992-B78B-837081284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A93965-C516-4C4D-B491-A81F1D72E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FFE1F-B854-47E6-8982-F2E9668116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F61201-2031-4D63-9B6C-D52EE4CC66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FF5B77-E5A6-404E-B8A4-1788F052D5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9600FE-0973-45CC-8D19-4434230D3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88864C-4655-4A97-BA14-6A0F1BC6B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54D939-8083-48BA-8187-9FF64F197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72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04F22-2772-47D5-A67F-9668DC4D1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DDF8D8-7A51-46E5-9DC4-602705A4C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65475F-EC47-4F46-8A63-8A9B6F321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9BC1FE-E3D7-4DB0-AA0C-128917193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080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79EA98-76B4-4015-ADDC-E2CAB5D67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AC0F41-A216-4B0D-BF69-7E5555D57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2BE149-36DE-4A1D-BFC5-236BE551D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73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DA681-C0FC-411A-9E6B-BB2503841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D423F-BB44-4058-AE16-C45C524C32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F685B9-4789-4D35-BFBF-A3B050E01E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437402-3730-47BF-BCAB-9092A136B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0BED70-5B97-4E8C-BD50-75F214C9A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F51158-2B29-40C4-B730-31D723276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77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3F866-0FAB-4667-83BF-84961D4B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0702F5-76D4-46F2-BE25-67E0D481A0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A12DC5-27D7-4151-B366-C53AD6563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7A168-2996-4B2A-A828-251CA7F94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7F72E9-AF2B-4582-8734-A5FBE0906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2EB68B-E1A0-4312-A7B3-2EFCCC3C4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402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7A9629-91C0-4C82-8A7B-F01DED87D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6F39C-E79E-41EE-A85C-E2486C783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6395-3C07-4CE7-9556-1DD9675E0F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55CCD-6D8B-4E23-8C65-201D1306A329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124D9-B394-42EF-AFCF-600D90ECB9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26FF6-CB6D-46C7-A0D5-0E15B9ED57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4CADC3-6E55-4B53-A142-C38101614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821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504A8-2362-4D9F-B5A4-9945278097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Lattice Slides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F10D12-5D3A-4A2D-8DE5-00E388C1C2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35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0561-B272-4589-B067-F960D94D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21CF2D-BD37-4B93-BACD-C9597FE1FD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810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0561-B272-4589-B067-F960D94D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EA3DBF-6217-4443-A639-23D14BE12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9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304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0561-B272-4589-B067-F960D94D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E6B82A0-DEFC-46E6-9131-87CF5E34A4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9" y="1825624"/>
            <a:ext cx="5801783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369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0561-B272-4589-B067-F960D94D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6856F4-DB85-4374-9FE0-47C7FC4389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9" y="1825624"/>
            <a:ext cx="5801783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830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0561-B272-4589-B067-F960D94D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A2118BB-7DFF-48D1-B6DD-E02BE2C822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839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553D5-33E3-4BE1-B2AD-A0CCEF9E4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Visuals</a:t>
            </a:r>
          </a:p>
        </p:txBody>
      </p:sp>
      <p:pic>
        <p:nvPicPr>
          <p:cNvPr id="4" name="latticeBuilding">
            <a:hlinkClick r:id="" action="ppaction://media"/>
            <a:extLst>
              <a:ext uri="{FF2B5EF4-FFF2-40B4-BE49-F238E27FC236}">
                <a16:creationId xmlns:a16="http://schemas.microsoft.com/office/drawing/2014/main" id="{443DCFF8-6EC6-47C1-B757-E481D5AFE63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17106" y="1825625"/>
            <a:ext cx="5157788" cy="4351338"/>
          </a:xfrm>
        </p:spPr>
      </p:pic>
    </p:spTree>
    <p:extLst>
      <p:ext uri="{BB962C8B-B14F-4D97-AF65-F5344CB8AC3E}">
        <p14:creationId xmlns:p14="http://schemas.microsoft.com/office/powerpoint/2010/main" val="2034838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6D33D-23D4-469D-B508-6211864B5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2477"/>
            <a:ext cx="10515600" cy="1325563"/>
          </a:xfrm>
        </p:spPr>
        <p:txBody>
          <a:bodyPr/>
          <a:lstStyle/>
          <a:p>
            <a:r>
              <a:rPr lang="en-US" dirty="0"/>
              <a:t>Safe/Unsafe Traces</a:t>
            </a:r>
          </a:p>
        </p:txBody>
      </p:sp>
      <p:pic>
        <p:nvPicPr>
          <p:cNvPr id="5" name="Content Placeholder 4" descr="A picture containing photo, colored, different, white&#10;&#10;Description automatically generated">
            <a:extLst>
              <a:ext uri="{FF2B5EF4-FFF2-40B4-BE49-F238E27FC236}">
                <a16:creationId xmlns:a16="http://schemas.microsoft.com/office/drawing/2014/main" id="{89CEB7C4-3289-4337-B13A-290A3A1820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116869" cy="3837652"/>
          </a:xfrm>
        </p:spPr>
      </p:pic>
      <p:pic>
        <p:nvPicPr>
          <p:cNvPr id="9" name="Picture 8" descr="A picture containing photo, showing, different, colored&#10;&#10;Description automatically generated">
            <a:extLst>
              <a:ext uri="{FF2B5EF4-FFF2-40B4-BE49-F238E27FC236}">
                <a16:creationId xmlns:a16="http://schemas.microsoft.com/office/drawing/2014/main" id="{F81D2582-44D7-445E-BAD8-2CD3DD0964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933" y="1690688"/>
            <a:ext cx="5116870" cy="3837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7348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56D91-7463-439B-A88E-60E0D2F7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Lattice and LEC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BF723-3E10-47AE-9DD4-5A821417F0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lattice is composed with a perception LEC model</a:t>
            </a:r>
          </a:p>
          <a:p>
            <a:pPr lvl="1"/>
            <a:r>
              <a:rPr lang="en-US" dirty="0"/>
              <a:t>The LEC model produces sequences of detections/misdetections to run through the lattice</a:t>
            </a:r>
          </a:p>
          <a:p>
            <a:r>
              <a:rPr lang="en-US" dirty="0"/>
              <a:t>This results in a Markov Decision Process (MDP)</a:t>
            </a:r>
          </a:p>
          <a:p>
            <a:pPr lvl="1"/>
            <a:r>
              <a:rPr lang="en-US" dirty="0"/>
              <a:t>MDP: </a:t>
            </a:r>
            <a:r>
              <a:rPr lang="en-US" dirty="0" err="1"/>
              <a:t>markov</a:t>
            </a:r>
            <a:r>
              <a:rPr lang="en-US" dirty="0"/>
              <a:t> chain with non-deterministic transitions</a:t>
            </a:r>
          </a:p>
          <a:p>
            <a:r>
              <a:rPr lang="en-US" dirty="0"/>
              <a:t>There are tools for analyzing MDPs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 PRISM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55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8A2BE0B-78CA-4FC4-83BD-DC230D870D68}"/>
              </a:ext>
            </a:extLst>
          </p:cNvPr>
          <p:cNvSpPr/>
          <p:nvPr/>
        </p:nvSpPr>
        <p:spPr>
          <a:xfrm>
            <a:off x="825843" y="537519"/>
            <a:ext cx="1630060" cy="132556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627B5C-3F2C-476D-A005-00F538DC6EA5}"/>
              </a:ext>
            </a:extLst>
          </p:cNvPr>
          <p:cNvSpPr/>
          <p:nvPr/>
        </p:nvSpPr>
        <p:spPr>
          <a:xfrm>
            <a:off x="3251892" y="537518"/>
            <a:ext cx="1630060" cy="132556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20A0D0-00B7-4DA6-A8F7-D24D4747A32F}"/>
              </a:ext>
            </a:extLst>
          </p:cNvPr>
          <p:cNvSpPr/>
          <p:nvPr/>
        </p:nvSpPr>
        <p:spPr>
          <a:xfrm>
            <a:off x="7410963" y="537519"/>
            <a:ext cx="1630060" cy="132556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FF339E-52D7-4122-87CE-1D1D4AB5F667}"/>
              </a:ext>
            </a:extLst>
          </p:cNvPr>
          <p:cNvSpPr/>
          <p:nvPr/>
        </p:nvSpPr>
        <p:spPr>
          <a:xfrm>
            <a:off x="9837012" y="537518"/>
            <a:ext cx="1630060" cy="132556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4ED9AC-84BD-483A-8054-86A587A0F661}"/>
              </a:ext>
            </a:extLst>
          </p:cNvPr>
          <p:cNvSpPr/>
          <p:nvPr/>
        </p:nvSpPr>
        <p:spPr>
          <a:xfrm>
            <a:off x="5408142" y="2914130"/>
            <a:ext cx="1630060" cy="132556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9B96820-1BC6-41E4-B195-4FFC94AF875E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455903" y="1200300"/>
            <a:ext cx="795989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8941A8-3AB6-43B3-8BDB-344FAB187ED9}"/>
              </a:ext>
            </a:extLst>
          </p:cNvPr>
          <p:cNvCxnSpPr>
            <a:stCxn id="9" idx="1"/>
            <a:endCxn id="8" idx="3"/>
          </p:cNvCxnSpPr>
          <p:nvPr/>
        </p:nvCxnSpPr>
        <p:spPr>
          <a:xfrm flipH="1">
            <a:off x="9041023" y="1200300"/>
            <a:ext cx="795989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1CBD03E9-8D83-416D-AFF4-9D454DA688FE}"/>
              </a:ext>
            </a:extLst>
          </p:cNvPr>
          <p:cNvCxnSpPr>
            <a:stCxn id="8" idx="1"/>
            <a:endCxn id="10" idx="0"/>
          </p:cNvCxnSpPr>
          <p:nvPr/>
        </p:nvCxnSpPr>
        <p:spPr>
          <a:xfrm rot="10800000" flipV="1">
            <a:off x="6223173" y="1200300"/>
            <a:ext cx="1187791" cy="1713829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66922A9C-ECF8-4038-AF73-FD07059E93F1}"/>
              </a:ext>
            </a:extLst>
          </p:cNvPr>
          <p:cNvCxnSpPr>
            <a:cxnSpLocks/>
            <a:stCxn id="5" idx="3"/>
            <a:endCxn id="10" idx="0"/>
          </p:cNvCxnSpPr>
          <p:nvPr/>
        </p:nvCxnSpPr>
        <p:spPr>
          <a:xfrm>
            <a:off x="4881952" y="1200300"/>
            <a:ext cx="1341220" cy="1713830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4DDD00B2-DD34-4F15-8F9E-62B11E7C5BF0}"/>
              </a:ext>
            </a:extLst>
          </p:cNvPr>
          <p:cNvSpPr/>
          <p:nvPr/>
        </p:nvSpPr>
        <p:spPr>
          <a:xfrm>
            <a:off x="5408142" y="4933132"/>
            <a:ext cx="1630060" cy="132556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C402152-AA75-4B33-87EE-B6660FB67AD7}"/>
              </a:ext>
            </a:extLst>
          </p:cNvPr>
          <p:cNvCxnSpPr>
            <a:stCxn id="10" idx="2"/>
            <a:endCxn id="23" idx="0"/>
          </p:cNvCxnSpPr>
          <p:nvPr/>
        </p:nvCxnSpPr>
        <p:spPr>
          <a:xfrm>
            <a:off x="6223172" y="4239693"/>
            <a:ext cx="0" cy="69343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70F9CA7-AE47-4F0F-A9E4-1C9DDBA5305D}"/>
              </a:ext>
            </a:extLst>
          </p:cNvPr>
          <p:cNvSpPr txBox="1"/>
          <p:nvPr/>
        </p:nvSpPr>
        <p:spPr>
          <a:xfrm>
            <a:off x="825843" y="877133"/>
            <a:ext cx="1630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Car and AEBS Controller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926-A42E-485A-B2BA-B74361069C1B}"/>
              </a:ext>
            </a:extLst>
          </p:cNvPr>
          <p:cNvSpPr txBox="1"/>
          <p:nvPr/>
        </p:nvSpPr>
        <p:spPr>
          <a:xfrm>
            <a:off x="3233616" y="1015634"/>
            <a:ext cx="1630060" cy="369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Lattice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7AD553B-1F61-4E38-B8A3-5628D93506E8}"/>
              </a:ext>
            </a:extLst>
          </p:cNvPr>
          <p:cNvSpPr txBox="1"/>
          <p:nvPr/>
        </p:nvSpPr>
        <p:spPr>
          <a:xfrm>
            <a:off x="7414316" y="1014751"/>
            <a:ext cx="1630060" cy="369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LEC  Model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0B2D6A-49DC-43A9-8BED-9B3A960E4ACC}"/>
              </a:ext>
            </a:extLst>
          </p:cNvPr>
          <p:cNvSpPr txBox="1"/>
          <p:nvPr/>
        </p:nvSpPr>
        <p:spPr>
          <a:xfrm>
            <a:off x="9818736" y="1014751"/>
            <a:ext cx="1630060" cy="369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Perception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EA4F7A5-294F-420B-92DE-19F06AE7DB49}"/>
              </a:ext>
            </a:extLst>
          </p:cNvPr>
          <p:cNvSpPr txBox="1"/>
          <p:nvPr/>
        </p:nvSpPr>
        <p:spPr>
          <a:xfrm>
            <a:off x="5408142" y="3135767"/>
            <a:ext cx="16300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Markov Decision Process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2CAC481-6ED8-4F15-AF8C-5D610069D554}"/>
              </a:ext>
            </a:extLst>
          </p:cNvPr>
          <p:cNvSpPr txBox="1"/>
          <p:nvPr/>
        </p:nvSpPr>
        <p:spPr>
          <a:xfrm>
            <a:off x="5408142" y="5411249"/>
            <a:ext cx="1630060" cy="369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PRISM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A2563C6-D1A9-41F0-86BC-63D7BC411AB3}"/>
              </a:ext>
            </a:extLst>
          </p:cNvPr>
          <p:cNvSpPr txBox="1"/>
          <p:nvPr/>
        </p:nvSpPr>
        <p:spPr>
          <a:xfrm>
            <a:off x="1299523" y="2992391"/>
            <a:ext cx="3249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Discretization and abstraction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FFD8882-9E7C-4A66-8EA4-31505F5E7FEB}"/>
              </a:ext>
            </a:extLst>
          </p:cNvPr>
          <p:cNvSpPr txBox="1"/>
          <p:nvPr/>
        </p:nvSpPr>
        <p:spPr>
          <a:xfrm>
            <a:off x="8755789" y="3059668"/>
            <a:ext cx="3249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Ex. Fixed true positive rate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31E81F5-514E-4E03-9767-A5EE6BC182C6}"/>
              </a:ext>
            </a:extLst>
          </p:cNvPr>
          <p:cNvCxnSpPr>
            <a:cxnSpLocks/>
          </p:cNvCxnSpPr>
          <p:nvPr/>
        </p:nvCxnSpPr>
        <p:spPr>
          <a:xfrm flipV="1">
            <a:off x="2853897" y="1384079"/>
            <a:ext cx="0" cy="1608312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84DF3DB-1973-4EDE-B847-2221DEAB66F0}"/>
              </a:ext>
            </a:extLst>
          </p:cNvPr>
          <p:cNvCxnSpPr>
            <a:stCxn id="36" idx="0"/>
          </p:cNvCxnSpPr>
          <p:nvPr/>
        </p:nvCxnSpPr>
        <p:spPr>
          <a:xfrm flipH="1" flipV="1">
            <a:off x="8587946" y="2057214"/>
            <a:ext cx="1792756" cy="100245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0CD7ACB-8F97-426C-B19F-CC99059FDECE}"/>
              </a:ext>
            </a:extLst>
          </p:cNvPr>
          <p:cNvSpPr txBox="1"/>
          <p:nvPr/>
        </p:nvSpPr>
        <p:spPr>
          <a:xfrm>
            <a:off x="4598259" y="738194"/>
            <a:ext cx="3249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I/O Composition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C3D66F0-6F82-4DCB-9FDF-3BD192F6E3C6}"/>
              </a:ext>
            </a:extLst>
          </p:cNvPr>
          <p:cNvSpPr txBox="1"/>
          <p:nvPr/>
        </p:nvSpPr>
        <p:spPr>
          <a:xfrm>
            <a:off x="798820" y="4335707"/>
            <a:ext cx="3249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LEC model outputs serve as the inputs to the lattice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38FAEA2-D236-4273-B8E1-8393BF0F86D1}"/>
              </a:ext>
            </a:extLst>
          </p:cNvPr>
          <p:cNvCxnSpPr>
            <a:stCxn id="46" idx="3"/>
          </p:cNvCxnSpPr>
          <p:nvPr/>
        </p:nvCxnSpPr>
        <p:spPr>
          <a:xfrm flipV="1">
            <a:off x="4048646" y="3744097"/>
            <a:ext cx="1153549" cy="914776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4431B43-D582-4BFE-A1E4-99272E18F308}"/>
              </a:ext>
            </a:extLst>
          </p:cNvPr>
          <p:cNvCxnSpPr>
            <a:stCxn id="33" idx="3"/>
          </p:cNvCxnSpPr>
          <p:nvPr/>
        </p:nvCxnSpPr>
        <p:spPr>
          <a:xfrm>
            <a:off x="7038202" y="5595913"/>
            <a:ext cx="90719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AAF06130-346F-4F78-9C57-BB37B1CE7CA9}"/>
              </a:ext>
            </a:extLst>
          </p:cNvPr>
          <p:cNvSpPr txBox="1"/>
          <p:nvPr/>
        </p:nvSpPr>
        <p:spPr>
          <a:xfrm>
            <a:off x="8087502" y="5288368"/>
            <a:ext cx="3249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Lower bound on true probability of crashing</a:t>
            </a:r>
          </a:p>
        </p:txBody>
      </p:sp>
    </p:spTree>
    <p:extLst>
      <p:ext uri="{BB962C8B-B14F-4D97-AF65-F5344CB8AC3E}">
        <p14:creationId xmlns:p14="http://schemas.microsoft.com/office/powerpoint/2010/main" val="2397204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C0971-82A0-4EB9-B186-236F3D678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Lattice Safety Argument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58E9-86F8-47A3-8507-0D09F7DE2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Why is a safe lattice trace guaranteed to be safe on the real system?</a:t>
            </a:r>
          </a:p>
          <a:p>
            <a:pPr lvl="1"/>
            <a:r>
              <a:rPr lang="en-US" dirty="0"/>
              <a:t>Trace: A sequence of LEC detections and misdetections</a:t>
            </a:r>
          </a:p>
          <a:p>
            <a:r>
              <a:rPr lang="en-US" dirty="0"/>
              <a:t>The lattice only rounds distances down and velocities up</a:t>
            </a:r>
          </a:p>
          <a:p>
            <a:r>
              <a:rPr lang="en-US" dirty="0"/>
              <a:t>It computes the weakest possible braking action at each step</a:t>
            </a:r>
          </a:p>
          <a:p>
            <a:pPr lvl="1"/>
            <a:r>
              <a:rPr lang="en-US" dirty="0"/>
              <a:t>The controller braking power is monotonic </a:t>
            </a:r>
            <a:r>
              <a:rPr lang="en-US" dirty="0" err="1"/>
              <a:t>w.r.t.</a:t>
            </a:r>
            <a:r>
              <a:rPr lang="en-US" dirty="0"/>
              <a:t> distance and velocity</a:t>
            </a:r>
          </a:p>
          <a:p>
            <a:pPr lvl="2"/>
            <a:r>
              <a:rPr lang="en-US" dirty="0"/>
              <a:t>Distance up means braking power down</a:t>
            </a:r>
          </a:p>
          <a:p>
            <a:pPr lvl="2"/>
            <a:r>
              <a:rPr lang="en-US" dirty="0"/>
              <a:t>Velocity up means braking power up</a:t>
            </a:r>
          </a:p>
          <a:p>
            <a:pPr lvl="1"/>
            <a:r>
              <a:rPr lang="en-US" dirty="0"/>
              <a:t>Weakest braking action computed using rounded down distance and rounded up velocity</a:t>
            </a:r>
          </a:p>
          <a:p>
            <a:r>
              <a:rPr lang="en-US" dirty="0"/>
              <a:t>The lattice uses non-determinism to resolve the detection ordering problem</a:t>
            </a:r>
          </a:p>
          <a:p>
            <a:r>
              <a:rPr lang="en-US" dirty="0"/>
              <a:t>So all in all, the lattice under approximates distance, overapproximates velocity and underapproximates braking power</a:t>
            </a:r>
          </a:p>
        </p:txBody>
      </p:sp>
    </p:spTree>
    <p:extLst>
      <p:ext uri="{BB962C8B-B14F-4D97-AF65-F5344CB8AC3E}">
        <p14:creationId xmlns:p14="http://schemas.microsoft.com/office/powerpoint/2010/main" val="2379196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8A0D2-B4A4-4968-8474-DDC6B96D7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Lattice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71F66-48FE-4172-94AE-62EEE419F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each point in the lattice</a:t>
            </a:r>
          </a:p>
          <a:p>
            <a:pPr lvl="1"/>
            <a:r>
              <a:rPr lang="en-US" dirty="0"/>
              <a:t>For a given N (number of controller iterations)</a:t>
            </a:r>
          </a:p>
          <a:p>
            <a:pPr lvl="2"/>
            <a:r>
              <a:rPr lang="en-US" dirty="0"/>
              <a:t>Compute the next point on the lattice based on the number of LEC classifications from 0 to N</a:t>
            </a:r>
          </a:p>
          <a:p>
            <a:r>
              <a:rPr lang="en-US" dirty="0"/>
              <a:t>So the lattice can determine if a sequence of LEC detections and misdetections is guaranteed safe</a:t>
            </a:r>
          </a:p>
          <a:p>
            <a:pPr lvl="1"/>
            <a:r>
              <a:rPr lang="en-US" dirty="0"/>
              <a:t>Conservatism</a:t>
            </a:r>
          </a:p>
          <a:p>
            <a:r>
              <a:rPr lang="en-US" dirty="0"/>
              <a:t>The resulting lattice is a 2-d array of points where each point has a set of transitions to other points on the lattice</a:t>
            </a:r>
          </a:p>
          <a:p>
            <a:pPr lvl="1"/>
            <a:r>
              <a:rPr lang="en-US" dirty="0"/>
              <a:t>The transitions are based on the number of LEC detections and misdetections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1376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06B79-5610-479B-913F-F5BF5FD42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Safety Argument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E8E0D-03A2-44AB-9BF3-3DF77B140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lattice defines a set of guaranteed safe traces</a:t>
            </a:r>
          </a:p>
          <a:p>
            <a:r>
              <a:rPr lang="en-US" dirty="0"/>
              <a:t>The LEC model provides a faithful (or conservative) representation of our perception</a:t>
            </a:r>
          </a:p>
          <a:p>
            <a:pPr lvl="1"/>
            <a:r>
              <a:rPr lang="en-US" dirty="0"/>
              <a:t>Unclear what exactly conservatism even means in this case</a:t>
            </a:r>
          </a:p>
          <a:p>
            <a:pPr lvl="1"/>
            <a:r>
              <a:rPr lang="en-US" dirty="0"/>
              <a:t>Intuitively, a conservative LEC model should give more misdetections than the actual perception </a:t>
            </a:r>
          </a:p>
          <a:p>
            <a:r>
              <a:rPr lang="en-US" dirty="0"/>
              <a:t>So if a sequence of LEC detections/misdetections is safe on our lattice, then it is safe on the real system AND the LEC is at least as likely to generate a trace with at least that number of detections as the real perception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884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03BA9-87F9-4816-8E29-9199E68FD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9E483-3D45-4B62-A501-51A844A9B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Convert the lattice (with precomputed K and N transitions) into a PRISM model</a:t>
            </a:r>
          </a:p>
          <a:p>
            <a:pPr lvl="1"/>
            <a:r>
              <a:rPr lang="en-US" dirty="0"/>
              <a:t>Add the LEC model to the PRISM model</a:t>
            </a:r>
          </a:p>
          <a:p>
            <a:r>
              <a:rPr lang="en-US" dirty="0"/>
              <a:t>Figure out the LEC conservatism aspect</a:t>
            </a:r>
          </a:p>
          <a:p>
            <a:pPr lvl="1"/>
            <a:r>
              <a:rPr lang="en-US" dirty="0"/>
              <a:t>How to motivate fixed true positive rate model?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731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0561-B272-4589-B067-F960D94D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593071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E14D683-7FF1-42D0-94E0-445419DE22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</p:spTree>
    <p:extLst>
      <p:ext uri="{BB962C8B-B14F-4D97-AF65-F5344CB8AC3E}">
        <p14:creationId xmlns:p14="http://schemas.microsoft.com/office/powerpoint/2010/main" val="3248255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0561-B272-4589-B067-F960D94D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F1A992D-A631-4DAA-9361-DEEBBA47F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9" y="1825625"/>
            <a:ext cx="580178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484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0561-B272-4589-B067-F960D94D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D8916C-99F5-453C-AB41-FC6182F32F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9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622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0561-B272-4589-B067-F960D94D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8AC7D1-D75E-4BC4-BE40-4147A78A94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9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189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0561-B272-4589-B067-F960D94D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F2CAF1-F650-4C1F-BA16-A5FE29454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9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099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A62CD-56AD-49A6-8A2E-48A3D017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Lattice Transitions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0561-B272-4589-B067-F960D94DA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D2AB49-EB3B-425E-ACAE-D0E7D1F225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611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1953</TotalTime>
  <Words>491</Words>
  <Application>Microsoft Office PowerPoint</Application>
  <PresentationFormat>Widescreen</PresentationFormat>
  <Paragraphs>69</Paragraphs>
  <Slides>21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Lattice Slides</vt:lpstr>
      <vt:lpstr>Lattice Overview</vt:lpstr>
      <vt:lpstr>Constructing Lattice Transitions</vt:lpstr>
      <vt:lpstr>Constructing Lattice Transitions</vt:lpstr>
      <vt:lpstr>Constructing Lattice Transitions</vt:lpstr>
      <vt:lpstr>Constructing Lattice Transitions</vt:lpstr>
      <vt:lpstr>Constructing Lattice Transitions</vt:lpstr>
      <vt:lpstr>Constructing Lattice Transitions</vt:lpstr>
      <vt:lpstr>Constructing Lattice Transitions</vt:lpstr>
      <vt:lpstr>Constructing Lattice Transitions</vt:lpstr>
      <vt:lpstr>Constructing Lattice Transitions</vt:lpstr>
      <vt:lpstr>Constructing Lattice Transitions</vt:lpstr>
      <vt:lpstr>Constructing Lattice Transitions</vt:lpstr>
      <vt:lpstr>Constructing Lattice Transitions</vt:lpstr>
      <vt:lpstr>Visuals</vt:lpstr>
      <vt:lpstr>Safe/Unsafe Traces</vt:lpstr>
      <vt:lpstr>Lattice and LEC Model</vt:lpstr>
      <vt:lpstr>PowerPoint Presentation</vt:lpstr>
      <vt:lpstr>Lattice Safety Argument</vt:lpstr>
      <vt:lpstr>Full Safety Argument</vt:lpstr>
      <vt:lpstr>TODO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Cleaveland, Matthew Rance</dc:creator>
  <cp:lastModifiedBy>Cleaveland, Matthew Rance</cp:lastModifiedBy>
  <cp:revision>97</cp:revision>
  <dcterms:created xsi:type="dcterms:W3CDTF">2020-05-26T17:46:43Z</dcterms:created>
  <dcterms:modified xsi:type="dcterms:W3CDTF">2020-09-16T17:18:16Z</dcterms:modified>
</cp:coreProperties>
</file>

<file path=docProps/thumbnail.jpeg>
</file>